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04" r:id="rId3"/>
    <p:sldId id="305" r:id="rId4"/>
    <p:sldId id="336" r:id="rId5"/>
    <p:sldId id="260" r:id="rId6"/>
    <p:sldId id="258" r:id="rId7"/>
    <p:sldId id="308" r:id="rId8"/>
    <p:sldId id="309" r:id="rId9"/>
    <p:sldId id="268" r:id="rId10"/>
    <p:sldId id="310" r:id="rId11"/>
    <p:sldId id="269" r:id="rId12"/>
    <p:sldId id="265" r:id="rId13"/>
    <p:sldId id="291" r:id="rId14"/>
    <p:sldId id="292" r:id="rId15"/>
    <p:sldId id="293" r:id="rId16"/>
    <p:sldId id="290" r:id="rId17"/>
    <p:sldId id="294" r:id="rId18"/>
    <p:sldId id="280" r:id="rId19"/>
    <p:sldId id="326" r:id="rId20"/>
    <p:sldId id="281" r:id="rId21"/>
    <p:sldId id="282" r:id="rId22"/>
    <p:sldId id="298" r:id="rId23"/>
    <p:sldId id="297" r:id="rId24"/>
    <p:sldId id="299" r:id="rId25"/>
    <p:sldId id="300" r:id="rId26"/>
    <p:sldId id="301" r:id="rId27"/>
    <p:sldId id="288" r:id="rId28"/>
    <p:sldId id="283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D53"/>
    <a:srgbClr val="EFEFB5"/>
    <a:srgbClr val="99CCFF"/>
    <a:srgbClr val="99CC00"/>
    <a:srgbClr val="B0F555"/>
    <a:srgbClr val="F692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7" autoAdjust="0"/>
    <p:restoredTop sz="89286" autoAdjust="0"/>
  </p:normalViewPr>
  <p:slideViewPr>
    <p:cSldViewPr>
      <p:cViewPr varScale="1">
        <p:scale>
          <a:sx n="78" d="100"/>
          <a:sy n="78" d="100"/>
        </p:scale>
        <p:origin x="920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4508501904346816E-2"/>
          <c:y val="0.10141234307299189"/>
          <c:w val="0.91061890559168635"/>
          <c:h val="0.571846878124652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Учащиеся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Понравилось </c:v>
                </c:pt>
                <c:pt idx="1">
                  <c:v>Исчез страх перед незнакомым материалом</c:v>
                </c:pt>
                <c:pt idx="2">
                  <c:v>Стали увереннее в себе</c:v>
                </c:pt>
                <c:pt idx="3">
                  <c:v>Положительно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74</c:v>
                </c:pt>
                <c:pt idx="1">
                  <c:v>65</c:v>
                </c:pt>
                <c:pt idx="2">
                  <c:v>42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D-44D2-A81C-F8E4E83544E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Родители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Понравилось </c:v>
                </c:pt>
                <c:pt idx="1">
                  <c:v>Исчез страх перед незнакомым материалом</c:v>
                </c:pt>
                <c:pt idx="2">
                  <c:v>Стали увереннее в себе</c:v>
                </c:pt>
                <c:pt idx="3">
                  <c:v>Положительно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8D-44D2-A81C-F8E4E83544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7667136"/>
        <c:axId val="467668768"/>
      </c:barChart>
      <c:catAx>
        <c:axId val="467667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67668768"/>
        <c:crosses val="autoZero"/>
        <c:auto val="1"/>
        <c:lblAlgn val="ctr"/>
        <c:lblOffset val="100"/>
        <c:noMultiLvlLbl val="0"/>
      </c:catAx>
      <c:valAx>
        <c:axId val="46766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b="1" dirty="0" smtClean="0">
                    <a:solidFill>
                      <a:srgbClr val="FF0000"/>
                    </a:solidFill>
                  </a:rPr>
                  <a:t>Количество</a:t>
                </a:r>
                <a:endParaRPr lang="ru-RU" b="1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5.6528619327197265E-2"/>
              <c:y val="0.265982599155649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66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0034268037100513"/>
          <c:y val="0.90165896201235096"/>
          <c:w val="0.33890786676345563"/>
          <c:h val="8.44680452171980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002060"/>
                </a:solidFill>
              </a:rPr>
              <a:t>Русский язык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2587114503617239E-2"/>
          <c:y val="0.1284097013849762"/>
          <c:w val="0.92741288549638279"/>
          <c:h val="0.606906100272103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F1-4B2C-AFD5-9C900B0F96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62.9</c:v>
                </c:pt>
                <c:pt idx="1">
                  <c:v>44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F1-4B2C-AFD5-9C900B0F96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7 класс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19.3</c:v>
                </c:pt>
                <c:pt idx="1">
                  <c:v>63.2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F1-4B2C-AFD5-9C900B0F96F1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8 класс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23.6</c:v>
                </c:pt>
                <c:pt idx="2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F1-4B2C-AFD5-9C900B0F96F1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9 класс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F1-4B2C-AFD5-9C900B0F96F1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10 класс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0</c:v>
                </c:pt>
                <c:pt idx="1">
                  <c:v>75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F1-4B2C-AFD5-9C900B0F96F1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11 класс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0</c:v>
                </c:pt>
                <c:pt idx="2">
                  <c:v>80.599999999999994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5F1-4B2C-AFD5-9C900B0F9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907664"/>
        <c:axId val="501298064"/>
      </c:barChart>
      <c:catAx>
        <c:axId val="39790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1298064"/>
        <c:crossesAt val="0"/>
        <c:auto val="1"/>
        <c:lblAlgn val="ctr"/>
        <c:lblOffset val="100"/>
        <c:noMultiLvlLbl val="0"/>
      </c:catAx>
      <c:valAx>
        <c:axId val="501298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>
                    <a:solidFill>
                      <a:srgbClr val="FF0000"/>
                    </a:solidFill>
                  </a:rPr>
                  <a:t>проценты</a:t>
                </a:r>
                <a:endParaRPr lang="ru-RU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6685989138461739E-2"/>
              <c:y val="0.302134898692767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790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2936313176531577E-2"/>
          <c:y val="0.86430115698580945"/>
          <c:w val="0.93337790899050432"/>
          <c:h val="0.113511270675279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81205143872903"/>
          <c:y val="4.0843217177490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41-4482-BD79-A0C2FE85A71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82.6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41-4482-BD79-A0C2FE85A71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7 класс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38.4</c:v>
                </c:pt>
                <c:pt idx="1">
                  <c:v>90.6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41-4482-BD79-A0C2FE85A71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8 класс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41.3</c:v>
                </c:pt>
                <c:pt idx="2">
                  <c:v>92.7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41-4482-BD79-A0C2FE85A71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9 класс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2">
                  <c:v>46.4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41-4482-BD79-A0C2FE85A71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10 класс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1">
                  <c:v>81.2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041-4482-BD79-A0C2FE85A719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11 класс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2">
                  <c:v>82.3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041-4482-BD79-A0C2FE85A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1295888"/>
        <c:axId val="501300240"/>
      </c:barChart>
      <c:catAx>
        <c:axId val="501295888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1300240"/>
        <c:crosses val="autoZero"/>
        <c:auto val="1"/>
        <c:lblAlgn val="ctr"/>
        <c:lblOffset val="100"/>
        <c:noMultiLvlLbl val="0"/>
      </c:catAx>
      <c:valAx>
        <c:axId val="50130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>
                    <a:solidFill>
                      <a:srgbClr val="FF0000"/>
                    </a:solidFill>
                  </a:rPr>
                  <a:t>проценты</a:t>
                </a:r>
                <a:endParaRPr lang="ru-RU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9.700311076547051E-2"/>
              <c:y val="0.2226979862318387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1295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560503248926757E-2"/>
          <c:y val="0.86950183639726308"/>
          <c:w val="0.98818453932469041"/>
          <c:h val="9.9374170843762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0.09709</cdr:x>
      <cdr:y>0</cdr:y>
    </cdr:from>
    <cdr:to>
      <cdr:x>1</cdr:x>
      <cdr:y>0.125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1" y="0"/>
          <a:ext cx="669674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Анкета для </a:t>
          </a:r>
          <a:r>
            <a: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учащихся</a:t>
          </a:r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родителей</a:t>
          </a:r>
          <a:endParaRPr lang="ru-RU" sz="2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0DB30-E2E0-486A-A0C8-27A7C18855C4}" type="datetimeFigureOut">
              <a:rPr lang="ru-RU" smtClean="0"/>
              <a:t>05.09.2018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B676D-784B-4566-8949-69AD2857A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699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3B676D-784B-4566-8949-69AD2857AB5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897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D0F70-1979-4FB1-8F0E-4B48DB4B5517}" type="datetimeFigureOut">
              <a:rPr lang="ru-RU" smtClean="0"/>
              <a:pPr/>
              <a:t>05.09.2018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92ADF-CF42-45EE-8E31-D6C798945C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10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5" Type="http://schemas.openxmlformats.org/officeDocument/2006/relationships/image" Target="../media/image63.png"/><Relationship Id="rId2" Type="http://schemas.openxmlformats.org/officeDocument/2006/relationships/image" Target="../media/image1.jpeg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png"/><Relationship Id="rId24" Type="http://schemas.openxmlformats.org/officeDocument/2006/relationships/image" Target="../media/image62.png"/><Relationship Id="rId5" Type="http://schemas.openxmlformats.org/officeDocument/2006/relationships/image" Target="../media/image43.jpe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image" Target="../media/image42.jpe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uztest.com/lms.php?file=glava2.html" TargetMode="External"/><Relationship Id="rId4" Type="http://schemas.openxmlformats.org/officeDocument/2006/relationships/hyperlink" Target="http://www.eidos.ru/journal/2001/0516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http://pic4you.ru/allimage/y2011/11-16/12216/1406582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>
            <a:off x="-1764704" y="57517"/>
            <a:ext cx="12457384" cy="5211443"/>
          </a:xfrm>
          <a:prstGeom prst="rect">
            <a:avLst/>
          </a:prstGeom>
          <a:noFill/>
        </p:spPr>
      </p:pic>
      <p:pic>
        <p:nvPicPr>
          <p:cNvPr id="4" name="Рисунок 3" descr="gold-background-for-christm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TextBox 1"/>
          <p:cNvSpPr txBox="1"/>
          <p:nvPr/>
        </p:nvSpPr>
        <p:spPr>
          <a:xfrm>
            <a:off x="666100" y="608241"/>
            <a:ext cx="7811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№1 г. Камешково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2278" y="1110740"/>
            <a:ext cx="60486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Байдина Наталья Валерьевна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и литературы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таж работы 33 года</a:t>
            </a:r>
            <a:endParaRPr lang="en-US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Дистанционное обучение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средство организации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урочной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внеурочной деятельности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русскому языку и литературе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8" t="13601" r="14517" b="9400"/>
          <a:stretch/>
        </p:blipFill>
        <p:spPr>
          <a:xfrm>
            <a:off x="730898" y="1254572"/>
            <a:ext cx="2715415" cy="22976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0688" y="-236562"/>
            <a:ext cx="12241360" cy="53800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338898"/>
            <a:ext cx="7668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база опыта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96886" y="2387256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Философские идеи А.А. Андреева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1033837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1600" b="1" kern="800" spc="-2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</a:t>
            </a:r>
            <a:r>
              <a:rPr lang="ru-RU" sz="1600" b="1" kern="800" spc="-25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 </a:t>
            </a:r>
            <a:r>
              <a:rPr lang="ru-RU" sz="1600" b="1" kern="800" spc="-2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дистанционного обучения </a:t>
            </a:r>
            <a:endParaRPr lang="ru-RU" sz="1600" b="1" kern="800" spc="-25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sz="1600" b="1" kern="800" spc="-25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b="1" kern="800" spc="-2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С. </a:t>
            </a:r>
            <a:r>
              <a:rPr lang="ru-RU" sz="1600" b="1" kern="800" spc="-25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Полат</a:t>
            </a:r>
            <a:r>
              <a:rPr lang="ru-RU" sz="1600" b="1" kern="800" spc="-25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14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0230" y="1157362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система обучения, основанная на взаимодействии учителя и учащихся, учащихся между собой на расстоянии, отражающая все присущие учебному процессу компоненты (цели, содержание, организационные формы, средства обучения) специфичными средствами ИКТ и Интернет-технологий 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5631" y="759187"/>
            <a:ext cx="2806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12594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8680" y="57150"/>
            <a:ext cx="12097344" cy="50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711400"/>
            <a:ext cx="2327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 опыта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479" r="6731"/>
          <a:stretch/>
        </p:blipFill>
        <p:spPr>
          <a:xfrm>
            <a:off x="899592" y="747633"/>
            <a:ext cx="2942827" cy="2516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95936" y="1256483"/>
            <a:ext cx="4295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средств дистанционного обучения  для предоставления обучающимся в образовательных учреждениях возможности освоения основных и  дополнительных образовательных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62930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104494">
            <a:off x="4838722" y="2236926"/>
            <a:ext cx="2100472" cy="698177"/>
          </a:xfrm>
          <a:prstGeom prst="rect">
            <a:avLst/>
          </a:prstGeom>
        </p:spPr>
      </p:pic>
      <p:sp>
        <p:nvSpPr>
          <p:cNvPr id="15" name="Стрелка вниз 14"/>
          <p:cNvSpPr/>
          <p:nvPr/>
        </p:nvSpPr>
        <p:spPr>
          <a:xfrm rot="17418435">
            <a:off x="5536873" y="2767388"/>
            <a:ext cx="385852" cy="1753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137729">
            <a:off x="2626464" y="2907433"/>
            <a:ext cx="1725318" cy="17192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929404">
            <a:off x="2317023" y="1461695"/>
            <a:ext cx="1504949" cy="1719221"/>
          </a:xfrm>
          <a:prstGeom prst="rect">
            <a:avLst/>
          </a:prstGeom>
        </p:spPr>
      </p:pic>
      <p:pic>
        <p:nvPicPr>
          <p:cNvPr id="3" name="Рисунок 2" descr="gold-background-for-christm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 descr="gold-background-for-christm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95486"/>
            <a:ext cx="8568952" cy="4662280"/>
          </a:xfrm>
          <a:prstGeom prst="frame">
            <a:avLst>
              <a:gd name="adj1" fmla="val 224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282" y="1018689"/>
            <a:ext cx="3029322" cy="3029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65383" y="195486"/>
            <a:ext cx="2204963" cy="19359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173" y="275060"/>
            <a:ext cx="2537937" cy="175520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173" y="2853470"/>
            <a:ext cx="2418163" cy="19224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590369" y="2872690"/>
            <a:ext cx="2220535" cy="19032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359655" y="910362"/>
            <a:ext cx="15372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7403" y="3572926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Одарённые дети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95126" y="65636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опыта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5142" y="904518"/>
            <a:ext cx="1411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88480" y="3572925"/>
            <a:ext cx="1578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ГИА</a:t>
            </a:r>
          </a:p>
        </p:txBody>
      </p:sp>
    </p:spTree>
    <p:extLst>
      <p:ext uri="{BB962C8B-B14F-4D97-AF65-F5344CB8AC3E}">
        <p14:creationId xmlns:p14="http://schemas.microsoft.com/office/powerpoint/2010/main" val="9347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32656" y="57750"/>
            <a:ext cx="11953328" cy="502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203598"/>
            <a:ext cx="7416824" cy="23108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8915" y="627534"/>
            <a:ext cx="7488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Электронная тетрадь по русскому языку 7 класс «Наречие»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915" y="1170439"/>
            <a:ext cx="7416823" cy="2377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1273865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Теоретическая часть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915" y="1027644"/>
            <a:ext cx="7488831" cy="25580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89140" y="2419713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Тестовая часть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76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8680" y="57750"/>
            <a:ext cx="12313368" cy="502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5656" y="551951"/>
            <a:ext cx="698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Элемент тренажера «Рабочая тетрадь» 7 класс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5" y="923621"/>
            <a:ext cx="7632848" cy="2584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983503"/>
            <a:ext cx="7632847" cy="252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1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2" y="-92546"/>
            <a:ext cx="12061340" cy="55446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390" y="575055"/>
            <a:ext cx="7417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Тренажеры по русскому языку и литературе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620" y="91094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и литература 5, 8, 9 классы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8963" y="1177583"/>
            <a:ext cx="6580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государственной аттестации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390" y="1482692"/>
            <a:ext cx="77410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ОГЭ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часть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по выполнению 2-14 заданий из ОБЗ ФИПИ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Аудиозаписи изложений  из ОБЗ ФИПИ</a:t>
            </a:r>
          </a:p>
          <a:p>
            <a:pPr lvl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Шаг за шагом к ЕГЭ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1-25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по выполнению 1-25 заданий из ОБЗ ФИПИ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выполнение задания 25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6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2" y="57750"/>
            <a:ext cx="12025336" cy="502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627534"/>
            <a:ext cx="7400066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932" y="597763"/>
            <a:ext cx="7488832" cy="29100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9715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Тренажеры по русскому языку и литературе</a:t>
            </a:r>
          </a:p>
        </p:txBody>
      </p:sp>
    </p:spTree>
    <p:extLst>
      <p:ext uri="{BB962C8B-B14F-4D97-AF65-F5344CB8AC3E}">
        <p14:creationId xmlns:p14="http://schemas.microsoft.com/office/powerpoint/2010/main" val="374255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1" y="57750"/>
            <a:ext cx="12097344" cy="502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2564" t="13600" r="2566" b="9399"/>
          <a:stretch/>
        </p:blipFill>
        <p:spPr>
          <a:xfrm>
            <a:off x="835534" y="990691"/>
            <a:ext cx="7552890" cy="2749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534" y="990691"/>
            <a:ext cx="7552890" cy="27492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532094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Лекции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1305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04664" y="0"/>
            <a:ext cx="12169352" cy="502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512033"/>
            <a:ext cx="7488832" cy="29238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3688" y="512033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Тестовые задания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96" y="512033"/>
            <a:ext cx="7488832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8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60648" y="0"/>
            <a:ext cx="11881320" cy="502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t="24801" r="31817" b="9400"/>
          <a:stretch/>
        </p:blipFill>
        <p:spPr>
          <a:xfrm>
            <a:off x="1043608" y="996866"/>
            <a:ext cx="5904656" cy="2397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rgbClr val="F79D5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3" t="34600" r="29445" b="33200"/>
          <a:stretch/>
        </p:blipFill>
        <p:spPr>
          <a:xfrm>
            <a:off x="3779912" y="1567798"/>
            <a:ext cx="4680520" cy="18601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593681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(ОБЗ ФИПИ)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25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6712" y="0"/>
            <a:ext cx="12817424" cy="54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555526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возникновения опыта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924858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МОУ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СОШ №1 г.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Камешково - муниципальная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площадка по дистанционному обучению одаренных детей в области информатики и детей с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ОВЗ.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диная методическая тема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«Повышение эффективности образовательного процесса в условиях ФГОС основного общего образования через применение современных информационных технологий в профессиональной деятельности учителя»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Наличие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ресурсного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потенциала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(платформа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MOODLE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Одарённые дети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6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60648" y="57750"/>
            <a:ext cx="11881320" cy="502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1720" y="647080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выполнения заданий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1016412"/>
            <a:ext cx="7344816" cy="25056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603" y="976960"/>
            <a:ext cx="7504826" cy="265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9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8680" y="57750"/>
            <a:ext cx="12313368" cy="502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3" y="624897"/>
            <a:ext cx="4398957" cy="2810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7644" y="291788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9771" y="649795"/>
            <a:ext cx="4398957" cy="28124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8016" y="746888"/>
            <a:ext cx="29612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проект «Мой гений веки пролетит»</a:t>
            </a: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«Современный читатель»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Лермонтов», «Кино»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Виртуальные экскурсии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1883" y="657123"/>
            <a:ext cx="4396588" cy="29173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9281" y="634138"/>
            <a:ext cx="4520941" cy="29187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4453" y="639596"/>
            <a:ext cx="4527691" cy="28540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79280" y="617995"/>
            <a:ext cx="4487619" cy="295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2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2" y="45142"/>
            <a:ext cx="12097344" cy="502799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422646"/>
              </p:ext>
            </p:extLst>
          </p:nvPr>
        </p:nvGraphicFramePr>
        <p:xfrm>
          <a:off x="1007606" y="1247830"/>
          <a:ext cx="7137545" cy="1800200"/>
        </p:xfrm>
        <a:graphic>
          <a:graphicData uri="http://schemas.openxmlformats.org/drawingml/2006/table">
            <a:tbl>
              <a:tblPr firstRow="1" firstCol="1" bandRow="1"/>
              <a:tblGrid>
                <a:gridCol w="1427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7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7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7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75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80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2013-2014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2014-2015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2015-2016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1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0003" y="878498"/>
            <a:ext cx="746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Обучаются на ДО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7604" y="3099186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учащихся, занимающихся на ДО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9166"/>
            <a:ext cx="6453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75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2" y="57750"/>
            <a:ext cx="12097344" cy="5027999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96788806"/>
              </p:ext>
            </p:extLst>
          </p:nvPr>
        </p:nvGraphicFramePr>
        <p:xfrm>
          <a:off x="935596" y="555526"/>
          <a:ext cx="741682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9486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48680" y="-178811"/>
            <a:ext cx="12169352" cy="53223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5676" y="462329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освоения учебных предметов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59750534"/>
              </p:ext>
            </p:extLst>
          </p:nvPr>
        </p:nvGraphicFramePr>
        <p:xfrm>
          <a:off x="1007604" y="831661"/>
          <a:ext cx="7344816" cy="228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5596" y="3077315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Наблюдается положительная динамика  в освоении русского языка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20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668" y="57750"/>
            <a:ext cx="12025336" cy="502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55552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учебных предметов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27599084"/>
              </p:ext>
            </p:extLst>
          </p:nvPr>
        </p:nvGraphicFramePr>
        <p:xfrm>
          <a:off x="971600" y="905351"/>
          <a:ext cx="7200800" cy="2176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43608" y="3031681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Наблюдается положительная динамика  в освоении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0688" y="-236562"/>
            <a:ext cx="12241360" cy="6120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82" y="411510"/>
            <a:ext cx="7525834" cy="36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2" y="464052"/>
            <a:ext cx="7525834" cy="3600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33" y="437781"/>
            <a:ext cx="2721259" cy="3600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8392" y="437781"/>
            <a:ext cx="2374885" cy="35741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03277" y="464052"/>
            <a:ext cx="2413139" cy="35478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20977">
            <a:off x="3324040" y="336436"/>
            <a:ext cx="2783588" cy="38556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078" y="464051"/>
            <a:ext cx="2737810" cy="35741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3341" y="464051"/>
            <a:ext cx="2367579" cy="35478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312785">
            <a:off x="615789" y="325894"/>
            <a:ext cx="2871860" cy="382417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79789">
            <a:off x="3347094" y="446701"/>
            <a:ext cx="2695609" cy="36299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24338" y="464050"/>
            <a:ext cx="2392077" cy="354785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0518" y="449788"/>
            <a:ext cx="2705024" cy="35621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74545" y="437781"/>
            <a:ext cx="2488795" cy="36386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84402" y="464049"/>
            <a:ext cx="2240010" cy="354786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1573" y="435525"/>
            <a:ext cx="2667412" cy="35883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80805" y="431144"/>
            <a:ext cx="2527798" cy="363868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54082" y="436108"/>
            <a:ext cx="2300716" cy="35872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91272" y="373231"/>
            <a:ext cx="3236600" cy="370323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45022" y="449787"/>
            <a:ext cx="2651518" cy="357412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428445" y="458674"/>
            <a:ext cx="2580158" cy="365294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063013" y="450477"/>
            <a:ext cx="2223216" cy="359421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20522" y="435524"/>
            <a:ext cx="2640209" cy="35628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1760" y="45420"/>
            <a:ext cx="4521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и мероприятия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69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6672" y="-308569"/>
            <a:ext cx="12241360" cy="59766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26749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820782" y="555526"/>
            <a:ext cx="76328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Российской Федерации от 6 мая 2005 г. №137 «Об использовании дистанционных образовательных технологий».</a:t>
            </a:r>
            <a:endParaRPr kumimoji="0" lang="ru-RU" altLang="ru-RU" sz="7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Андрианова Г.А. Виды учебной деятельности школьников в дистанционном обучении // Интернет-журнал "</a:t>
            </a:r>
            <a:r>
              <a:rPr kumimoji="0" lang="ru-RU" altLang="ru-RU" sz="1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Эйдос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 - 2004.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http://www.eidos.ru/journal/2001/0516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- Центр дистанционного образования "</a:t>
            </a:r>
            <a:r>
              <a:rPr kumimoji="0" lang="ru-RU" altLang="ru-RU" sz="1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Эйдос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kumimoji="0" lang="ru-RU" altLang="ru-RU" sz="7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Андреев А. А. Введение в дистанционное обучение. Учебно-методическое пособие. – М.: ВУ, 1997. </a:t>
            </a:r>
            <a:endParaRPr kumimoji="0" lang="ru-RU" altLang="ru-RU" sz="7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0782" y="1755855"/>
            <a:ext cx="7855674" cy="21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AutoNum type="arabicPeriod" startAt="4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современных информационных и коммуникационных технологий в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учебном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процессе: учебно-методическое пособие / Авторы-составители: Д. П. </a:t>
            </a:r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Тевс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В. </a:t>
            </a:r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Н.Подковырова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Е. И. </a:t>
            </a:r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Апольских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В. </a:t>
            </a:r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Афонина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– Барнаул: БГПУ, 2006. - 11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1200" b="1" dirty="0" smtClean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AutoNum type="arabicPeriod" startAt="4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Назаренко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Л. Триада «учитель-ученик-учебник» в системе дистанционного обучения // Журнал «Язык и культура». Выпуск №4. –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2008.</a:t>
            </a:r>
            <a:endParaRPr lang="ru-RU" sz="1200" b="1" dirty="0" smtClean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AutoNum type="arabicPeriod" startAt="4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LMS MOODLE [Электронный ресурс] – Режим доступа: </a:t>
            </a:r>
            <a:r>
              <a:rPr lang="ru-RU" sz="12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http://uztest.com/lms.php?file=glava2.html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2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ru-RU" alt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618220"/>
            <a:ext cx="6336704" cy="3363675"/>
          </a:xfrm>
          <a:prstGeom prst="rect">
            <a:avLst/>
          </a:prstGeom>
        </p:spPr>
      </p:pic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4584" y="115501"/>
            <a:ext cx="10441160" cy="502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19872" y="192367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17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4939" y="0"/>
            <a:ext cx="12673408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55441" y="58223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перспективность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9224" y="130807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6299" t="22001" r="4851" b="9401"/>
          <a:stretch/>
        </p:blipFill>
        <p:spPr>
          <a:xfrm>
            <a:off x="628405" y="586145"/>
            <a:ext cx="1859266" cy="29049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7476" t="4327" r="2751" b="7475"/>
          <a:stretch/>
        </p:blipFill>
        <p:spPr>
          <a:xfrm>
            <a:off x="1211003" y="1808805"/>
            <a:ext cx="2366439" cy="17436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4656" y="957654"/>
            <a:ext cx="1970162" cy="25697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9" t="30400" r="17585" b="6601"/>
          <a:stretch/>
        </p:blipFill>
        <p:spPr>
          <a:xfrm>
            <a:off x="5492905" y="932554"/>
            <a:ext cx="3022220" cy="14924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8" t="29000" r="22329" b="5491"/>
          <a:stretch/>
        </p:blipFill>
        <p:spPr>
          <a:xfrm>
            <a:off x="5556731" y="1924734"/>
            <a:ext cx="2958394" cy="156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9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23823" y="-236562"/>
            <a:ext cx="12745416" cy="56166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9224" y="130807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36283" y="22361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9744" y="599611"/>
            <a:ext cx="2453668" cy="585517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фронтальные формы обучения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9670" y="1279134"/>
            <a:ext cx="2498970" cy="796544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необходимость дифференциации образования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0" name="Параллелограмм 9"/>
          <p:cNvSpPr/>
          <p:nvPr/>
        </p:nvSpPr>
        <p:spPr>
          <a:xfrm>
            <a:off x="5104838" y="570100"/>
            <a:ext cx="3433240" cy="780678"/>
          </a:xfrm>
          <a:prstGeom prst="parallelogram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 темп учебно-познавательной деятельности ученика</a:t>
            </a:r>
            <a:endParaRPr lang="ru-RU" sz="1200" b="1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араллелограмм 10"/>
          <p:cNvSpPr/>
          <p:nvPr/>
        </p:nvSpPr>
        <p:spPr>
          <a:xfrm>
            <a:off x="4871865" y="1350778"/>
            <a:ext cx="3462021" cy="780602"/>
          </a:xfrm>
          <a:prstGeom prst="parallelogram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динообразие содержания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технология обучения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691868" y="652732"/>
            <a:ext cx="860838" cy="488903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691869" y="1378030"/>
            <a:ext cx="860837" cy="535939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4092" y="2153058"/>
            <a:ext cx="2464548" cy="72008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необходимость развивать творческий потенциал личности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5932" y="2950518"/>
            <a:ext cx="2502708" cy="673465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стремление учащихся к самостоятельности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3691868" y="2968332"/>
            <a:ext cx="860837" cy="525413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араллелограмм 21"/>
          <p:cNvSpPr/>
          <p:nvPr/>
        </p:nvSpPr>
        <p:spPr>
          <a:xfrm>
            <a:off x="4716016" y="2172249"/>
            <a:ext cx="3456384" cy="698450"/>
          </a:xfrm>
          <a:prstGeom prst="parallelogram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условий для индивидуальной работы с каждым учеником</a:t>
            </a:r>
            <a:endParaRPr lang="ru-RU" sz="1600" b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Параллелограмм 22"/>
          <p:cNvSpPr/>
          <p:nvPr/>
        </p:nvSpPr>
        <p:spPr>
          <a:xfrm>
            <a:off x="4552799" y="2897547"/>
            <a:ext cx="3475585" cy="726436"/>
          </a:xfrm>
          <a:prstGeom prst="parallelogram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неумение организовывать и управлять своей деятельностью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691869" y="2216962"/>
            <a:ext cx="860837" cy="51480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92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8" grpId="0" animBg="1"/>
      <p:bldP spid="21" grpId="0" animBg="1"/>
      <p:bldP spid="22" grpId="0" animBg="1"/>
      <p:bldP spid="23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0688" y="1"/>
            <a:ext cx="12385376" cy="5143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3" y="1165868"/>
            <a:ext cx="40324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дистанционное обучение позволит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наиболее эффективно организовать урочную и внеурочную деятельность, активизировать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педагогическую составляющую процесса обучения,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повысит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результативность в освоении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704203"/>
            <a:ext cx="255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01582"/>
            <a:ext cx="3474315" cy="2965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6712" y="-236562"/>
            <a:ext cx="12529392" cy="5688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2753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612576" y="52964"/>
            <a:ext cx="542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ДО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6118" y="446127"/>
            <a:ext cx="4032448" cy="350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пространственных и временных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ограничений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углубляет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расширяет знания при подготовке к поступлению или к участию 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олимпиадах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активное и мотивированное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разнообразие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большой объем доступных информационных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1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74406" y="37575"/>
            <a:ext cx="19779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 ДО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73566" y="475260"/>
            <a:ext cx="3384375" cy="294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соблазн отложить работу до лучших времен</a:t>
            </a:r>
            <a:endParaRPr lang="ru-RU" sz="120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сложность постоянно поддерживать высокий уровень интереса к процессу обучения</a:t>
            </a:r>
            <a:endParaRPr lang="ru-RU" dirty="0">
              <a:solidFill>
                <a:prstClr val="black"/>
              </a:solidFill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отсутствие навыков самоорганизации учебной деятельности вне прямого контакта с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преподавателем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4704" y="-164554"/>
            <a:ext cx="12601400" cy="5192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9578" y="35653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5348" y="587371"/>
            <a:ext cx="48610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условий, при которых школьное дистанционное образование становится фактором взаимосвязанного коммуникативного, социокультурного и личностного развития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учащихся в урочное и внеурочное время 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8912"/>
            <a:ext cx="2771780" cy="311913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4173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80728" y="-92546"/>
            <a:ext cx="13105456" cy="51205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1760" y="30422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35057"/>
            <a:ext cx="813690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траектории индивидуального развития каждого ученика в процессе дистанционного обучения;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специальных умений и навыков по русскому языку  через выполнение тренингов по определенным темам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«банка данных» электронных ресурсов для подготовки к ОГЭ и ЕГЭ, олимпиадам, играм, конкурсам различных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уровней;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помощи в виде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консультаций.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1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8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old-background-for-christm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652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09298" y="-344574"/>
            <a:ext cx="12169352" cy="58326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0678" y="261952"/>
            <a:ext cx="7488832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Ведущая педагогическая идея</a:t>
            </a:r>
            <a:endParaRPr lang="ru-RU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87346" y="1118688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современных дистанционных технологий в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урочной и внеурочной деятельности способствует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становлению индивидуальности человека, его самовыражению, самореализации  и успешной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социализации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  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7" t="2063" r="19741"/>
          <a:stretch/>
        </p:blipFill>
        <p:spPr>
          <a:xfrm>
            <a:off x="819611" y="849100"/>
            <a:ext cx="3240361" cy="278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4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2026</TotalTime>
  <Words>765</Words>
  <Application>Microsoft Office PowerPoint</Application>
  <PresentationFormat>Экран (16:9)</PresentationFormat>
  <Paragraphs>122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adm</cp:lastModifiedBy>
  <cp:revision>174</cp:revision>
  <dcterms:created xsi:type="dcterms:W3CDTF">2016-11-30T16:29:17Z</dcterms:created>
  <dcterms:modified xsi:type="dcterms:W3CDTF">2018-09-05T07:36:22Z</dcterms:modified>
</cp:coreProperties>
</file>